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50" y="90"/>
      </p:cViewPr>
      <p:guideLst>
        <p:guide orient="horz" pos="178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8064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1415160"/>
            <a:ext cx="9070200" cy="8064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141516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1960" y="141516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0840" y="132660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7320" y="132660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141516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0840" y="141516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7320" y="141516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183320"/>
            <a:ext cx="9070200" cy="456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169200"/>
          </a:xfrm>
          <a:prstGeom prst="rect">
            <a:avLst/>
          </a:prstGeom>
        </p:spPr>
        <p:txBody>
          <a:bodyPr lIns="0" tIns="0" rIns="0" bIns="0">
            <a:normAutofit fontScale="22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6920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16920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0200" cy="438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16920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504000" y="141516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183320"/>
            <a:ext cx="9070200" cy="456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6920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1960" y="141516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1415160"/>
            <a:ext cx="9070200" cy="8064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8064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04000" y="1415160"/>
            <a:ext cx="9070200" cy="8064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04000" y="141516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5151960" y="141516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3570840" y="132660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637320" y="132660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04000" y="141516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3570840" y="141516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 type="body"/>
          </p:nvPr>
        </p:nvSpPr>
        <p:spPr>
          <a:xfrm>
            <a:off x="6637320" y="1415160"/>
            <a:ext cx="2920320" cy="8064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169200"/>
          </a:xfrm>
          <a:prstGeom prst="rect">
            <a:avLst/>
          </a:prstGeom>
        </p:spPr>
        <p:txBody>
          <a:bodyPr lIns="0" tIns="0" rIns="0" bIns="0">
            <a:normAutofit fontScale="22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6920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16920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0200" cy="438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16920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141516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6920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1960" y="141516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1960" y="1326600"/>
            <a:ext cx="4426200" cy="80640"/>
          </a:xfrm>
          <a:prstGeom prst="rect">
            <a:avLst/>
          </a:prstGeom>
        </p:spPr>
        <p:txBody>
          <a:bodyPr lIns="0" tIns="0" rIns="0" bIns="0">
            <a:normAutofit fontScale="2000"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1415160"/>
            <a:ext cx="9070200" cy="80640"/>
          </a:xfrm>
          <a:prstGeom prst="rect">
            <a:avLst/>
          </a:prstGeom>
        </p:spPr>
        <p:txBody>
          <a:bodyPr lIns="0" tIns="0" rIns="0" bIns="0">
            <a:normAutofit fontScale="7000"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 fontScale="94000"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200" cy="945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200" cy="16920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pPr marL="432000" indent="-324000" algn="ctr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latin typeface="Arial"/>
              </a:rPr>
              <a:t>2.º nível da estrutura de tópicos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3.º nível da estrutura de tópicos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latin typeface="Arial"/>
              </a:rPr>
              <a:t>4.º nível da estrutura de tópicos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5.º nível da estrutura de tópicos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6.º nível da estrutura de tópicos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7.º nível da estrutura de tópicos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04000" y="1512720"/>
            <a:ext cx="9070200" cy="169200"/>
          </a:xfrm>
          <a:prstGeom prst="rect">
            <a:avLst/>
          </a:prstGeom>
        </p:spPr>
        <p:txBody>
          <a:bodyPr lIns="0" tIns="0" rIns="0" bIns="0">
            <a:normAutofit fontScale="1000"/>
          </a:bodyPr>
          <a:lstStyle/>
          <a:p>
            <a:pPr marL="432000" indent="-324000" algn="ctr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latin typeface="Arial"/>
              </a:rPr>
              <a:t>2.º nível da estrutura de tópicos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3.º nível da estrutura de tópicos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latin typeface="Arial"/>
              </a:rPr>
              <a:t>4.º nível da estrutura de tópicos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5.º nível da estrutura de tópicos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6.º nível da estrutura de tópicos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720000" y="711720"/>
            <a:ext cx="6406560" cy="110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6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SINAQUE</a:t>
            </a:r>
            <a:r>
              <a:rPr dirty="0"/>
              <a:t/>
            </a:r>
            <a:br>
              <a:rPr dirty="0"/>
            </a:br>
            <a:r>
              <a:rPr lang="pt-BR" sz="2600" b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Sistema Nacional de Questionários Eletrônicos</a:t>
            </a:r>
            <a:endParaRPr lang="pt-BR" sz="2600" b="0" strike="noStrike" spc="-1" dirty="0"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0" y="2160000"/>
            <a:ext cx="6408464" cy="165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200" b="1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1° Questionário: atuação nacional dos gestores públicos no enfrentamento à COVID-19</a:t>
            </a:r>
          </a:p>
          <a:p>
            <a:pPr algn="ctr">
              <a:lnSpc>
                <a:spcPct val="100000"/>
              </a:lnSpc>
            </a:pPr>
            <a:r>
              <a:rPr lang="pt-BR" sz="2200" b="1" spc="-1" dirty="0" smtClean="0">
                <a:solidFill>
                  <a:srgbClr val="00B050"/>
                </a:solidFill>
                <a:latin typeface="Arial"/>
              </a:rPr>
              <a:t>Elaboração: CNPTC e IRB</a:t>
            </a:r>
            <a:endParaRPr lang="pt-BR" sz="2200" b="0" strike="noStrike" spc="-1" dirty="0">
              <a:solidFill>
                <a:srgbClr val="00B05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504000" y="1326600"/>
            <a:ext cx="9070200" cy="39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Período de aplicação: de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22/6/2020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a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19/7/2020</a:t>
            </a:r>
            <a:endParaRPr lang="pt-BR" sz="2200" b="0" strike="noStrike" spc="-1" dirty="0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504000" y="2016000"/>
            <a:ext cx="9070200" cy="39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Data de corte dos dados: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21/6/2020</a:t>
            </a:r>
            <a:endParaRPr lang="pt-BR" sz="2200" b="0" strike="noStrike" spc="-1" dirty="0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504000" y="2736000"/>
            <a:ext cx="9070200" cy="43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DejaVu Sans"/>
              </a:rPr>
              <a:t>TCs aderentes: 20</a:t>
            </a:r>
            <a:endParaRPr lang="pt-BR" sz="2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414"/>
              </a:spcBef>
            </a:pPr>
            <a:endParaRPr lang="pt-BR" sz="2200" b="0" strike="noStrike" spc="-1">
              <a:latin typeface="Arial"/>
            </a:endParaRPr>
          </a:p>
        </p:txBody>
      </p:sp>
      <p:sp>
        <p:nvSpPr>
          <p:cNvPr id="82" name="CustomShape 4"/>
          <p:cNvSpPr/>
          <p:nvPr/>
        </p:nvSpPr>
        <p:spPr>
          <a:xfrm>
            <a:off x="1152000" y="3384000"/>
            <a:ext cx="8135280" cy="143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4"/>
              </a:spcBef>
            </a:pP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Microsoft YaHei"/>
              </a:rPr>
              <a:t>TCEs: AC, </a:t>
            </a: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DejaVu Sans"/>
              </a:rPr>
              <a:t>AL</a:t>
            </a: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Microsoft YaHei"/>
              </a:rPr>
              <a:t>, AP, </a:t>
            </a: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DejaVu Sans"/>
              </a:rPr>
              <a:t>CE</a:t>
            </a: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Microsoft YaHei"/>
              </a:rPr>
              <a:t>, </a:t>
            </a: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DejaVu Sans"/>
              </a:rPr>
              <a:t>MA, MG, PA</a:t>
            </a: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Microsoft YaHei"/>
              </a:rPr>
              <a:t>, </a:t>
            </a: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DejaVu Sans"/>
              </a:rPr>
              <a:t>PI, PE, </a:t>
            </a: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Microsoft YaHei"/>
              </a:rPr>
              <a:t>PR, RN, </a:t>
            </a: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DejaVu Sans"/>
              </a:rPr>
              <a:t>RO, RR, SC, SE, TO</a:t>
            </a:r>
            <a:endParaRPr lang="pt-BR" sz="2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1414"/>
              </a:spcBef>
            </a:pP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DejaVu Sans"/>
              </a:rPr>
              <a:t>TCMs: GO, PA, RJ, SP</a:t>
            </a:r>
            <a:endParaRPr lang="pt-BR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504000" y="1326600"/>
            <a:ext cx="9070200" cy="39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DejaVu Sans"/>
              </a:rPr>
              <a:t>Objetivo primário:</a:t>
            </a:r>
            <a:endParaRPr lang="pt-BR" sz="2200" b="0" strike="noStrike" spc="-1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505800" y="3344040"/>
            <a:ext cx="9070200" cy="39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>
                <a:solidFill>
                  <a:srgbClr val="FFFFFF"/>
                </a:solidFill>
                <a:latin typeface="Arial"/>
                <a:ea typeface="DejaVu Sans"/>
              </a:rPr>
              <a:t>Objetivo secundário:</a:t>
            </a:r>
            <a:endParaRPr lang="pt-BR" sz="2200" b="0" strike="noStrike" spc="-1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1152000" y="1800000"/>
            <a:ext cx="8135280" cy="144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4"/>
              </a:spcBef>
            </a:pP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Levantar informações, por meio da Internet,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sobre a atuação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dos gestores públicos em relação ao enfrentamento da pandemia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da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COVID-19 e disponibilizá-las aos respectivos Tribunais de Contas.</a:t>
            </a:r>
            <a:endParaRPr lang="pt-BR" sz="2200" b="0" strike="noStrike" spc="-1" dirty="0">
              <a:latin typeface="Arial"/>
            </a:endParaRPr>
          </a:p>
        </p:txBody>
      </p:sp>
      <p:sp>
        <p:nvSpPr>
          <p:cNvPr id="86" name="CustomShape 4"/>
          <p:cNvSpPr/>
          <p:nvPr/>
        </p:nvSpPr>
        <p:spPr>
          <a:xfrm>
            <a:off x="1153080" y="3732480"/>
            <a:ext cx="8135280" cy="107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Bef>
                <a:spcPts val="1414"/>
              </a:spcBef>
            </a:pP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Apresentar aos gestores uma série de boas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práticas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que podem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ajudá-los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na condução de ações para o enfrentamento da pandemia.</a:t>
            </a:r>
            <a:endParaRPr lang="pt-BR" sz="2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576000" y="1584000"/>
            <a:ext cx="9070200" cy="108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Municípios convocados pelos </a:t>
            </a:r>
            <a:r>
              <a:rPr lang="pt-BR" sz="2200" b="0" strike="noStrike" spc="-1" dirty="0" err="1">
                <a:solidFill>
                  <a:srgbClr val="FFFFFF"/>
                </a:solidFill>
                <a:latin typeface="Arial"/>
                <a:ea typeface="DejaVu Sans"/>
              </a:rPr>
              <a:t>TCs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: 3.336</a:t>
            </a:r>
            <a:endParaRPr lang="pt-BR" sz="2200" b="0" strike="noStrike" spc="-1" dirty="0">
              <a:solidFill>
                <a:srgbClr val="FFFFFF"/>
              </a:solidFill>
              <a:latin typeface="Arial"/>
            </a:endParaRPr>
          </a:p>
          <a:p>
            <a:pPr marL="1346400" lvl="2" indent="-322560"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59,9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% dos 5.570 municípios brasileiros</a:t>
            </a:r>
            <a:endParaRPr lang="pt-BR" sz="22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505800" y="3128040"/>
            <a:ext cx="9070200" cy="133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Municípios que responderam completamente: 2.187</a:t>
            </a:r>
            <a:endParaRPr lang="pt-BR" sz="2200" b="0" strike="noStrike" spc="-1" dirty="0">
              <a:solidFill>
                <a:srgbClr val="FFFFFF"/>
              </a:solidFill>
              <a:latin typeface="Arial"/>
            </a:endParaRPr>
          </a:p>
          <a:p>
            <a:pPr marL="1346400" lvl="2" indent="-322560"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56,5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% dos convocados e 39% do total de municípios</a:t>
            </a:r>
            <a:endParaRPr lang="pt-BR" sz="2200" b="0" strike="noStrike" spc="-1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576000" y="1584000"/>
            <a:ext cx="9070200" cy="90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Governos Estaduais convocados pelos </a:t>
            </a:r>
            <a:r>
              <a:rPr lang="pt-BR" sz="2200" b="0" strike="noStrike" spc="-1" dirty="0" err="1">
                <a:solidFill>
                  <a:srgbClr val="FFFFFF"/>
                </a:solidFill>
                <a:latin typeface="Arial"/>
                <a:ea typeface="DejaVu Sans"/>
              </a:rPr>
              <a:t>TCs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: 16</a:t>
            </a:r>
            <a:endParaRPr lang="pt-BR" sz="2200" b="0" strike="noStrike" spc="-1" dirty="0">
              <a:solidFill>
                <a:srgbClr val="FFFFFF"/>
              </a:solidFill>
              <a:latin typeface="Arial"/>
            </a:endParaRPr>
          </a:p>
          <a:p>
            <a:pPr marL="1346400" lvl="2" indent="-322560"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59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% das 27 </a:t>
            </a:r>
            <a:r>
              <a:rPr lang="pt-BR" sz="2200" b="0" strike="noStrike" spc="-1" dirty="0" err="1">
                <a:solidFill>
                  <a:srgbClr val="FFFFFF"/>
                </a:solidFill>
                <a:latin typeface="Arial"/>
                <a:ea typeface="DejaVu Sans"/>
              </a:rPr>
              <a:t>UFs</a:t>
            </a:r>
            <a:endParaRPr lang="pt-BR" sz="22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518040" y="3132360"/>
            <a:ext cx="9070200" cy="86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2560">
              <a:lnSpc>
                <a:spcPct val="100000"/>
              </a:lnSpc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Governos Estaduais que responderam completamente: 11</a:t>
            </a:r>
            <a:endParaRPr lang="pt-BR" sz="2200" b="0" strike="noStrike" spc="-1" dirty="0">
              <a:solidFill>
                <a:srgbClr val="FFFFFF"/>
              </a:solidFill>
              <a:latin typeface="Arial"/>
            </a:endParaRPr>
          </a:p>
          <a:p>
            <a:pPr marL="1346400" lvl="2" indent="-322560">
              <a:spcBef>
                <a:spcPts val="141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68,7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% dos convocados e 40,7% do total de </a:t>
            </a:r>
            <a:r>
              <a:rPr lang="pt-BR" sz="2200" b="0" strike="noStrike" spc="-1" dirty="0" err="1">
                <a:solidFill>
                  <a:srgbClr val="FFFFFF"/>
                </a:solidFill>
                <a:latin typeface="Arial"/>
                <a:ea typeface="DejaVu Sans"/>
              </a:rPr>
              <a:t>UFs</a:t>
            </a:r>
            <a:endParaRPr lang="pt-BR" sz="2200" b="0" strike="noStrike" spc="-1" dirty="0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792000" y="1656000"/>
            <a:ext cx="8496000" cy="367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just">
              <a:lnSpc>
                <a:spcPct val="100000"/>
              </a:lnSpc>
              <a:spcBef>
                <a:spcPts val="1414"/>
              </a:spcBef>
            </a:pP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Finalizada a aplicação do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primeiro questionário elaborado pelo  CNPTC e IRB,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as respostas de todos os jurisdicionados foram disponibilizadas no </a:t>
            </a:r>
            <a:r>
              <a:rPr lang="pt-BR" sz="2200" b="0" i="1" strike="noStrike" spc="-1" dirty="0">
                <a:solidFill>
                  <a:srgbClr val="FFFFFF"/>
                </a:solidFill>
                <a:latin typeface="Arial"/>
                <a:ea typeface="DejaVu Sans"/>
              </a:rPr>
              <a:t>site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do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SINAQUE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para serem consultadas pelos Tribunais de Contas e pela sociedade.</a:t>
            </a:r>
            <a:endParaRPr lang="pt-BR" sz="2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4"/>
              </a:spcBef>
            </a:pPr>
            <a:r>
              <a:rPr lang="pt-BR" sz="2200" spc="-1" dirty="0">
                <a:solidFill>
                  <a:srgbClr val="FFFFFF"/>
                </a:solidFill>
              </a:rPr>
              <a:t>Foi </a:t>
            </a:r>
            <a:r>
              <a:rPr lang="pt-BR" sz="2200" spc="-1" dirty="0" smtClean="0">
                <a:solidFill>
                  <a:srgbClr val="FFFFFF"/>
                </a:solidFill>
              </a:rPr>
              <a:t>disponibilizado, </a:t>
            </a:r>
            <a:r>
              <a:rPr lang="pt-BR" sz="2200" spc="-1" dirty="0">
                <a:solidFill>
                  <a:srgbClr val="FFFFFF"/>
                </a:solidFill>
              </a:rPr>
              <a:t>também,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um canal eletrônico (API Web) para que os Tribunais de Contas participantes possam obter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cópia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das respostas, de modo 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a armazená-las </a:t>
            </a:r>
            <a:r>
              <a:rPr lang="pt-BR" sz="22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em seus próprios sistemas, obtendo o domínio da informação, se assim o desejarem</a:t>
            </a:r>
            <a:r>
              <a:rPr lang="pt-BR" sz="22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1414"/>
              </a:spcBef>
            </a:pPr>
            <a:endParaRPr lang="pt-BR" sz="2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</TotalTime>
  <Words>276</Words>
  <Application>Microsoft Office PowerPoint</Application>
  <PresentationFormat>Personalizar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Microsoft YaHei</vt:lpstr>
      <vt:lpstr>Arial</vt:lpstr>
      <vt:lpstr>DejaVu Sans</vt:lpstr>
      <vt:lpstr>Symbol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Frederico da Silva Arruda Vilar</cp:lastModifiedBy>
  <cp:revision>38</cp:revision>
  <dcterms:created xsi:type="dcterms:W3CDTF">2020-10-07T09:02:22Z</dcterms:created>
  <dcterms:modified xsi:type="dcterms:W3CDTF">2020-10-19T18:24:52Z</dcterms:modified>
  <dc:language>pt-BR</dc:language>
</cp:coreProperties>
</file>